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29"/>
  </p:notesMasterIdLst>
  <p:sldIdLst>
    <p:sldId id="268" r:id="rId5"/>
    <p:sldId id="2611" r:id="rId6"/>
    <p:sldId id="2612" r:id="rId7"/>
    <p:sldId id="2600" r:id="rId8"/>
    <p:sldId id="2618" r:id="rId9"/>
    <p:sldId id="2601" r:id="rId10"/>
    <p:sldId id="2602" r:id="rId11"/>
    <p:sldId id="2603" r:id="rId12"/>
    <p:sldId id="2604" r:id="rId13"/>
    <p:sldId id="2619" r:id="rId14"/>
    <p:sldId id="2605" r:id="rId15"/>
    <p:sldId id="2606" r:id="rId16"/>
    <p:sldId id="2607" r:id="rId17"/>
    <p:sldId id="2608" r:id="rId18"/>
    <p:sldId id="2613" r:id="rId19"/>
    <p:sldId id="2614" r:id="rId20"/>
    <p:sldId id="2609" r:id="rId21"/>
    <p:sldId id="2615" r:id="rId22"/>
    <p:sldId id="2610" r:id="rId23"/>
    <p:sldId id="2616" r:id="rId24"/>
    <p:sldId id="2617" r:id="rId25"/>
    <p:sldId id="2620" r:id="rId26"/>
    <p:sldId id="2621" r:id="rId27"/>
    <p:sldId id="2622" r:id="rId28"/>
  </p:sldIdLst>
  <p:sldSz cx="12192000" cy="6858000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8" userDrawn="1">
          <p15:clr>
            <a:srgbClr val="A4A3A4"/>
          </p15:clr>
        </p15:guide>
        <p15:guide id="2" pos="32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2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2" name="Colm O'Reilly" initials="COR" lastIdx="2" clrIdx="1">
    <p:extLst>
      <p:ext uri="{19B8F6BF-5375-455C-9EA6-DF929625EA0E}">
        <p15:presenceInfo xmlns:p15="http://schemas.microsoft.com/office/powerpoint/2012/main" userId="Colm O'Reilly" providerId="None"/>
      </p:ext>
    </p:extLst>
  </p:cmAuthor>
  <p:cmAuthor id="3" name="Tiago Guerra" initials="TG" lastIdx="2" clrIdx="2">
    <p:extLst>
      <p:ext uri="{19B8F6BF-5375-455C-9EA6-DF929625EA0E}">
        <p15:presenceInfo xmlns:p15="http://schemas.microsoft.com/office/powerpoint/2012/main" userId="S::tiago.guerra@paddypowerbetfair.com::10cc9da5-f6db-4c81-b121-963b738919f7" providerId="AD"/>
      </p:ext>
    </p:extLst>
  </p:cmAuthor>
  <p:cmAuthor id="4" name="John Hiley" initials="JH" lastIdx="1" clrIdx="3">
    <p:extLst>
      <p:ext uri="{19B8F6BF-5375-455C-9EA6-DF929625EA0E}">
        <p15:presenceInfo xmlns:p15="http://schemas.microsoft.com/office/powerpoint/2012/main" userId="S::john.hiley@paddypowerbetfair.com::0404c501-0645-4aa1-a330-4ad842b448c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  <a:srgbClr val="009CDE"/>
    <a:srgbClr val="479A62"/>
    <a:srgbClr val="005151"/>
    <a:srgbClr val="FFE661"/>
    <a:srgbClr val="005152"/>
    <a:srgbClr val="DC4242"/>
    <a:srgbClr val="FF2600"/>
    <a:srgbClr val="FF7E79"/>
    <a:srgbClr val="007D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DBED569-4797-4DF1-A0F4-6AAB3CD982D8}" styleName="Light Style 3 –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–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–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–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–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4694"/>
  </p:normalViewPr>
  <p:slideViewPr>
    <p:cSldViewPr snapToGrid="0">
      <p:cViewPr varScale="1">
        <p:scale>
          <a:sx n="109" d="100"/>
          <a:sy n="109" d="100"/>
        </p:scale>
        <p:origin x="642" y="108"/>
      </p:cViewPr>
      <p:guideLst>
        <p:guide orient="horz" pos="4088"/>
        <p:guide pos="32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1A5489-53DF-EF48-980B-B723884FD2C9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FB476B-4FED-E34D-A765-2B203AC9D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41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FB476B-4FED-E34D-A765-2B203AC9D4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28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FB476B-4FED-E34D-A765-2B203AC9D4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07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8F8EA-93A6-1848-8FA8-E856F76D6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E0B180-D67C-2149-8280-004ADAD013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C5DB1-B421-334D-B3B9-7FC906969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5E43-19EA-5B4A-AE45-242D34D8C541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C92A8-9A46-6243-AC62-19A8FE73E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4EEE-14F0-C646-ABEF-4F9A4173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C80BF-455E-E441-A027-0AF4E37F2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25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0EC82-B707-CD41-9445-A7594BF55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02B075-68BD-4A4E-9D77-A68B058E3D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0682C-F957-0949-A826-11C0044D7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5E43-19EA-5B4A-AE45-242D34D8C541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6E6F9-6E00-724D-AB4A-67904CDB6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90E2E-3C7B-F447-A8DB-B5428CFC0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C80BF-455E-E441-A027-0AF4E37F2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76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C81060-A722-604F-920F-034E73479A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0B3CC8-3E53-1B42-A703-28AE34F6EE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4F3F2-2E35-F248-BE7B-3EAD41D10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5E43-19EA-5B4A-AE45-242D34D8C541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A00813-ADE5-6542-9979-57977741D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F051CF-2E14-914D-95E6-AF78E7AFD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C80BF-455E-E441-A027-0AF4E37F2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9805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8030BF-C633-C247-B4D2-4AD37C4C7D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5388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78A20C-C115-2047-B9CD-20EF448217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33690" y="5895840"/>
            <a:ext cx="2318101" cy="50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5280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18957E-578C-AB45-9C66-595DAE7CEF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810"/>
            <a:ext cx="12192000" cy="68503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FB83C76-AFDB-5B4B-B76B-198EDF7F0A38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28C54C-9842-BE4B-9C93-59D6B1C0098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2258" y="6307535"/>
            <a:ext cx="1462537" cy="31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31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701050-1EF5-FB48-8AFF-4B0952C700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"/>
          </a:blip>
          <a:stretch>
            <a:fillRect/>
          </a:stretch>
        </p:blipFill>
        <p:spPr>
          <a:xfrm>
            <a:off x="857557" y="-6262"/>
            <a:ext cx="10318201" cy="6878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4D680B-387A-B549-848A-DB5D17BF81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3206" y="6311900"/>
            <a:ext cx="1471589" cy="3203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C04D35-27AE-A34C-B5D4-25A385B96A4E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rgbClr val="2029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rgbClr val="2029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B34F84-CF06-3E4C-93B8-8168930C8D65}"/>
              </a:ext>
            </a:extLst>
          </p:cNvPr>
          <p:cNvSpPr/>
          <p:nvPr userDrawn="1"/>
        </p:nvSpPr>
        <p:spPr>
          <a:xfrm>
            <a:off x="573206" y="6121022"/>
            <a:ext cx="10886904" cy="27084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588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701050-1EF5-FB48-8AFF-4B0952C700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"/>
          </a:blip>
          <a:stretch>
            <a:fillRect/>
          </a:stretch>
        </p:blipFill>
        <p:spPr>
          <a:xfrm>
            <a:off x="857557" y="-6262"/>
            <a:ext cx="10318201" cy="6878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4D680B-387A-B549-848A-DB5D17BF81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3206" y="6311900"/>
            <a:ext cx="1471589" cy="3203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C04D35-27AE-A34C-B5D4-25A385B96A4E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rgbClr val="2029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rgbClr val="2029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B34F84-CF06-3E4C-93B8-8168930C8D65}"/>
              </a:ext>
            </a:extLst>
          </p:cNvPr>
          <p:cNvSpPr/>
          <p:nvPr userDrawn="1"/>
        </p:nvSpPr>
        <p:spPr>
          <a:xfrm>
            <a:off x="573206" y="6121022"/>
            <a:ext cx="10886904" cy="27084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8B1F77D4-F402-FE43-9F2E-7D7E0C87C57D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3208582" y="1559888"/>
            <a:ext cx="5257800" cy="3746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1504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bg>
      <p:bgPr>
        <a:solidFill>
          <a:srgbClr val="313E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AC04D35-27AE-A34C-B5D4-25A385B96A4E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8EA724-5EDF-C448-BCA1-5C6086E43C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2258" y="6307535"/>
            <a:ext cx="1462537" cy="31834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D83404A-39C2-8B48-BEB2-739C6EA7A571}"/>
              </a:ext>
            </a:extLst>
          </p:cNvPr>
          <p:cNvSpPr/>
          <p:nvPr userDrawn="1"/>
        </p:nvSpPr>
        <p:spPr>
          <a:xfrm>
            <a:off x="573206" y="6121022"/>
            <a:ext cx="10886904" cy="2708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0769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solidFill>
          <a:srgbClr val="313E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C14DE1-AA3D-674E-817A-9B7D08068915}"/>
              </a:ext>
            </a:extLst>
          </p:cNvPr>
          <p:cNvSpPr/>
          <p:nvPr userDrawn="1"/>
        </p:nvSpPr>
        <p:spPr>
          <a:xfrm>
            <a:off x="573206" y="6121022"/>
            <a:ext cx="10886904" cy="2708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C04D35-27AE-A34C-B5D4-25A385B96A4E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0A8EB7-3057-A849-8B49-0FBAC149D9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2258" y="6307535"/>
            <a:ext cx="1462537" cy="31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94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BBDA07-BF5A-0340-9869-06E16DDD44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5CDE0B-D310-CC48-89F2-0B6F39F3AE75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5FA78F-0D32-ED41-96F8-B924309A485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2258" y="6307535"/>
            <a:ext cx="1462537" cy="3183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364C8B-6329-B742-8BAE-A7D7A46AFA29}"/>
              </a:ext>
            </a:extLst>
          </p:cNvPr>
          <p:cNvSpPr/>
          <p:nvPr userDrawn="1"/>
        </p:nvSpPr>
        <p:spPr>
          <a:xfrm>
            <a:off x="2280000" y="3786866"/>
            <a:ext cx="7632000" cy="203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2641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833AD5-863E-A54C-B410-2E77F36D03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13" y="0"/>
            <a:ext cx="12180173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9B4E6C-E11C-B04F-B9E7-17735CFD8C7A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6F7D3D-8495-AB4A-ADDC-1DE807B52C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2258" y="6307535"/>
            <a:ext cx="1462537" cy="3183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C830E3-F7F1-A440-AA45-04AEBA9E14C0}"/>
              </a:ext>
            </a:extLst>
          </p:cNvPr>
          <p:cNvSpPr/>
          <p:nvPr userDrawn="1"/>
        </p:nvSpPr>
        <p:spPr>
          <a:xfrm>
            <a:off x="2280000" y="3786866"/>
            <a:ext cx="7632000" cy="2031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583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DB6C0-6384-1B4C-BB15-B86D58FDF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54908-B25D-B141-A499-59AABD27D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631ED-99BF-D04E-AB71-71941BDE0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5E43-19EA-5B4A-AE45-242D34D8C541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54F7D-DD75-5044-AB98-AA2DD3015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15B66-0821-ED42-8CBA-74A5D5864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C80BF-455E-E441-A027-0AF4E37F2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948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C4887D-55C7-8846-80FF-A38FD94C60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810"/>
            <a:ext cx="12192000" cy="68503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CF6483-1F9B-984D-B251-09E3450012C1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673CFE-BD6D-4941-B880-0C7BFBCF7DC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2258" y="6307535"/>
            <a:ext cx="1462537" cy="31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907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2C0C46-53D3-B849-A307-34C31ED75C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53888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7BF92F-8260-424B-B0DB-697DA091DBD0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1490F3-6906-F14B-9C16-08759A68E3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2258" y="6307535"/>
            <a:ext cx="1462537" cy="3183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095FB4-BAD4-184F-BD31-CDFCFCAEAC7B}"/>
              </a:ext>
            </a:extLst>
          </p:cNvPr>
          <p:cNvSpPr/>
          <p:nvPr userDrawn="1"/>
        </p:nvSpPr>
        <p:spPr>
          <a:xfrm>
            <a:off x="2280000" y="3786866"/>
            <a:ext cx="7632000" cy="20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2016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D07138-1DF6-154A-BB75-4A75D28DC6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810"/>
            <a:ext cx="12192000" cy="68503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771227-9EEC-4F43-82C7-C8EC0EDB8B09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7500E7-425C-104E-A166-60B5611D46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2258" y="6307535"/>
            <a:ext cx="1462537" cy="31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374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50A465-0EFC-8C48-9958-D83690549C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62F567-D37A-DC42-BD4B-3C48D904A280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DDE206-7F8B-B547-B5A8-774DAE8231D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2258" y="6307535"/>
            <a:ext cx="1462537" cy="3183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C65F364-F600-4D48-B836-5F26024920D4}"/>
              </a:ext>
            </a:extLst>
          </p:cNvPr>
          <p:cNvSpPr/>
          <p:nvPr userDrawn="1"/>
        </p:nvSpPr>
        <p:spPr>
          <a:xfrm>
            <a:off x="2280000" y="3786866"/>
            <a:ext cx="7632000" cy="2031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1751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B61E70-389D-1748-8F72-D64AA21695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810"/>
            <a:ext cx="12192000" cy="68503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563F8E-71B7-CD4E-BE52-277303CCA2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3206" y="6311900"/>
            <a:ext cx="1471589" cy="3203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ED94E6-92D3-2A44-A69B-1E0C4A6DE96F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7047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773792-CB26-EB4C-ABBE-A07FAAB9AE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53888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62F567-D37A-DC42-BD4B-3C48D904A280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DDE206-7F8B-B547-B5A8-774DAE8231D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2258" y="6307535"/>
            <a:ext cx="1462537" cy="3183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C65F364-F600-4D48-B836-5F26024920D4}"/>
              </a:ext>
            </a:extLst>
          </p:cNvPr>
          <p:cNvSpPr/>
          <p:nvPr userDrawn="1"/>
        </p:nvSpPr>
        <p:spPr>
          <a:xfrm>
            <a:off x="2280000" y="3786866"/>
            <a:ext cx="7632000" cy="203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2416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313E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81A2549-6A38-864B-9EF9-E3C3948D6BF0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801520-4EAC-5F49-99E0-D7484CEAAD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2258" y="6307535"/>
            <a:ext cx="1462537" cy="318344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928643-5EBA-D547-80E8-E5D9A7332D6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26275" y="1117600"/>
            <a:ext cx="4618038" cy="50228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936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bg>
      <p:bgPr>
        <a:solidFill>
          <a:srgbClr val="313E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8AAF5D-1D04-A449-B587-CF58039D7C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999744" y="0"/>
            <a:ext cx="10287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8EA724-5EDF-C448-BCA1-5C6086E43C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2258" y="5460722"/>
            <a:ext cx="1462537" cy="3183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74C08A-00BE-D547-99CB-283F6F893BDC}"/>
              </a:ext>
            </a:extLst>
          </p:cNvPr>
          <p:cNvSpPr txBox="1"/>
          <p:nvPr userDrawn="1"/>
        </p:nvSpPr>
        <p:spPr>
          <a:xfrm>
            <a:off x="502746" y="6303489"/>
            <a:ext cx="2395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1200" b="0" i="0" kern="120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www.flutter.com</a:t>
            </a:r>
            <a:endParaRPr lang="en-IE" sz="1200" b="0" i="0" kern="1200">
              <a:solidFill>
                <a:schemeClr val="bg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4C2997-D571-1C40-8A32-264D54F2F0FF}"/>
              </a:ext>
            </a:extLst>
          </p:cNvPr>
          <p:cNvSpPr/>
          <p:nvPr userDrawn="1"/>
        </p:nvSpPr>
        <p:spPr>
          <a:xfrm>
            <a:off x="582258" y="6031120"/>
            <a:ext cx="1476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9970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74D680B-387A-B549-848A-DB5D17BF81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207" y="6397750"/>
            <a:ext cx="1077174" cy="2344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C04D35-27AE-A34C-B5D4-25A385B96A4E}"/>
              </a:ext>
            </a:extLst>
          </p:cNvPr>
          <p:cNvSpPr txBox="1"/>
          <p:nvPr userDrawn="1"/>
        </p:nvSpPr>
        <p:spPr>
          <a:xfrm>
            <a:off x="10909488" y="6400411"/>
            <a:ext cx="735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D6081A-B52A-424F-BBEA-A23091F5DB3C}" type="slidenum">
              <a:rPr lang="en-US" sz="1200" b="1" smtClean="0">
                <a:solidFill>
                  <a:srgbClr val="2029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200" b="1">
              <a:solidFill>
                <a:srgbClr val="2029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C685C4-B01A-824D-BD8E-F457F28DB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61" y="252833"/>
            <a:ext cx="10515600" cy="780310"/>
          </a:xfrm>
        </p:spPr>
        <p:txBody>
          <a:bodyPr>
            <a:normAutofit/>
          </a:bodyPr>
          <a:lstStyle>
            <a:lvl1pPr>
              <a:defRPr sz="4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67A5CF-6475-3347-A47B-843844549B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1012" y="1545004"/>
            <a:ext cx="10515599" cy="4139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2A8752-0E82-E142-9465-D59969F2E4C5}"/>
              </a:ext>
            </a:extLst>
          </p:cNvPr>
          <p:cNvSpPr/>
          <p:nvPr userDrawn="1"/>
        </p:nvSpPr>
        <p:spPr>
          <a:xfrm flipV="1">
            <a:off x="603023" y="1016142"/>
            <a:ext cx="897786" cy="25200"/>
          </a:xfrm>
          <a:prstGeom prst="rect">
            <a:avLst/>
          </a:prstGeom>
          <a:solidFill>
            <a:srgbClr val="00CE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73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14F2D-D38C-704A-8F0E-EE609FC6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7318D-A367-C043-B6CB-14CFD712C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F389F-C6F0-9E4A-B504-00C2D9375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5E43-19EA-5B4A-AE45-242D34D8C541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FCC0C-F492-DA41-B3A8-0D6D66DA0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A1164-C0AB-644F-B5C7-358138A1C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C80BF-455E-E441-A027-0AF4E37F2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302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4BECE-51EC-A842-9993-A57A71798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9421D-0F84-774D-99CA-61CE8E9C2B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1C6CB-F3A7-3441-A5B6-CC1F5DD2E8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20105B-6319-924B-92CF-A3BCF5280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5E43-19EA-5B4A-AE45-242D34D8C541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5EF335-ADEA-2742-9055-7465B3986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2EF2C8-A3F4-8646-B4BB-A038EDE54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C80BF-455E-E441-A027-0AF4E37F2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63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A7396-8F60-984F-8A86-70ECEB8C7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B0FB97-BAB8-424C-ABA1-31AE77F21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0F9E7-D010-E747-ABC9-DC6C30AA6C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BA89CB-3083-1744-B403-EB83B8BBC9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C88E9B-773F-2F47-B6B7-18087C186F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CA426D-B3E7-0D46-88DA-F99DEEFBD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5E43-19EA-5B4A-AE45-242D34D8C541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31B978-9315-504E-8FCE-B0D181951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AEAAA9-C9C0-0B4C-A131-D95B08186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C80BF-455E-E441-A027-0AF4E37F2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250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26650-9695-1D48-B6E8-368B99671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123253-9537-7D4E-AA6F-0C9CD5D4C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5E43-19EA-5B4A-AE45-242D34D8C541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D9C5D-7401-EC42-A43F-7A47860E4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98B462-A8B6-7746-A9AB-00306FE69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C80BF-455E-E441-A027-0AF4E37F2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433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0A2CFD-BA96-3542-95F5-86EE427C8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5E43-19EA-5B4A-AE45-242D34D8C541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B98388-8392-FC49-B454-8CC421036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167D0-FDBD-0341-8FEF-55DD0DA99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C80BF-455E-E441-A027-0AF4E37F2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70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31ACD-5208-CB4E-8F35-E88395AE1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48CF5-181B-6B42-8521-39B289E42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FF5CE4-A805-E64A-8C0C-FC41F3827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896481-9CE1-AC4F-88F5-E9BFB4662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5E43-19EA-5B4A-AE45-242D34D8C541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FF8870-BBD0-D048-8AD0-75C6AD4DB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E90F2E-EE0A-7F47-B154-0870E7F3F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C80BF-455E-E441-A027-0AF4E37F2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25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2490E-40BF-4048-A1D3-5A3838FE0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A7A95D-D207-464A-9B59-BF818924F3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7C248C-080C-5B47-A74F-FD23F918B5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AFBE3B-E35B-B342-B845-D404C27D2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15E43-19EA-5B4A-AE45-242D34D8C541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0ED74D-9AD6-4046-A3E1-5BD6D01FA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71E4A7-A6E8-7145-B930-89C63D642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C80BF-455E-E441-A027-0AF4E37F2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382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0ED804-2F24-2147-954E-55DF173EF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E9BC58-39CF-7F44-84C0-2494FD2FA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51173-304E-7041-AE4C-A572BB5135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15E43-19EA-5B4A-AE45-242D34D8C541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394DC-83B4-F44A-874E-FCD6853AA4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2DB61-0A76-B948-AC96-CF5F3BEDE8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C80BF-455E-E441-A027-0AF4E37F2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85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90" r:id="rId12"/>
    <p:sldLayoutId id="2147483691" r:id="rId13"/>
    <p:sldLayoutId id="2147483650" r:id="rId14"/>
    <p:sldLayoutId id="2147483682" r:id="rId15"/>
    <p:sldLayoutId id="2147483668" r:id="rId16"/>
    <p:sldLayoutId id="2147483681" r:id="rId17"/>
    <p:sldLayoutId id="2147483664" r:id="rId18"/>
    <p:sldLayoutId id="2147483665" r:id="rId19"/>
    <p:sldLayoutId id="2147483662" r:id="rId20"/>
    <p:sldLayoutId id="2147483667" r:id="rId21"/>
    <p:sldLayoutId id="2147483663" r:id="rId22"/>
    <p:sldLayoutId id="2147483666" r:id="rId23"/>
    <p:sldLayoutId id="2147483661" r:id="rId24"/>
    <p:sldLayoutId id="2147483684" r:id="rId25"/>
    <p:sldLayoutId id="2147483655" r:id="rId26"/>
    <p:sldLayoutId id="2147483683" r:id="rId27"/>
    <p:sldLayoutId id="2147483689" r:id="rId2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21D668-F842-5B4C-909D-4AAC4CBFB5AD}"/>
              </a:ext>
            </a:extLst>
          </p:cNvPr>
          <p:cNvSpPr txBox="1">
            <a:spLocks/>
          </p:cNvSpPr>
          <p:nvPr/>
        </p:nvSpPr>
        <p:spPr>
          <a:xfrm>
            <a:off x="411141" y="2182049"/>
            <a:ext cx="11224416" cy="1246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en-GB" sz="4000" b="1" i="1" dirty="0">
              <a:solidFill>
                <a:schemeClr val="bg1"/>
              </a:solidFill>
              <a:latin typeface="Effra" panose="02000506080000090004" pitchFamily="2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342D05-CED7-564D-B533-800E794D4276}"/>
              </a:ext>
            </a:extLst>
          </p:cNvPr>
          <p:cNvSpPr txBox="1">
            <a:spLocks/>
          </p:cNvSpPr>
          <p:nvPr/>
        </p:nvSpPr>
        <p:spPr>
          <a:xfrm>
            <a:off x="411141" y="3036455"/>
            <a:ext cx="11224416" cy="785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en-GB" sz="3200" i="0" dirty="0">
              <a:solidFill>
                <a:schemeClr val="accent2"/>
              </a:solidFill>
              <a:latin typeface="Effra" panose="02000506080000020004" pitchFamily="2" charset="7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931804-CE89-4EE8-B3AF-41B9CEC8665C}"/>
              </a:ext>
            </a:extLst>
          </p:cNvPr>
          <p:cNvSpPr txBox="1"/>
          <p:nvPr/>
        </p:nvSpPr>
        <p:spPr>
          <a:xfrm>
            <a:off x="2285597" y="2182049"/>
            <a:ext cx="43756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AWS Redshift</a:t>
            </a:r>
            <a:endParaRPr lang="ro-RO" sz="6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EB2F58-4C07-4EA1-B891-9B0A59CC1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287" y="3303025"/>
            <a:ext cx="1480629" cy="14981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320354-A313-4C4A-9618-88C101C48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581" y="3342451"/>
            <a:ext cx="231457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51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2F7E04-9E89-4BB9-83BB-F74354F46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1167063"/>
            <a:ext cx="8877300" cy="434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06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25F304-D284-472E-BF32-C40AD093DEAE}"/>
              </a:ext>
            </a:extLst>
          </p:cNvPr>
          <p:cNvSpPr txBox="1"/>
          <p:nvPr/>
        </p:nvSpPr>
        <p:spPr>
          <a:xfrm>
            <a:off x="1103896" y="1155031"/>
            <a:ext cx="9984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Gotham SSm A"/>
              </a:rPr>
              <a:t>Concurrent Scaling</a:t>
            </a:r>
            <a:r>
              <a:rPr lang="en-US" dirty="0">
                <a:solidFill>
                  <a:schemeClr val="bg1"/>
                </a:solidFill>
                <a:latin typeface="Gotham SSm A"/>
              </a:rPr>
              <a:t>:</a:t>
            </a:r>
            <a:r>
              <a:rPr lang="en-US" b="0" i="0" dirty="0">
                <a:solidFill>
                  <a:schemeClr val="bg1"/>
                </a:solidFill>
                <a:effectLst/>
                <a:latin typeface="Gotham SSm A"/>
              </a:rPr>
              <a:t> AWS Redshift will scale up automatically to support increasing concurrent workloads</a:t>
            </a:r>
            <a:endParaRPr lang="ro-RO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32284D-B01B-4719-90E7-0128A0015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23" y="1843008"/>
            <a:ext cx="6142372" cy="3859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99786D-021F-4E35-9387-0D20CE2C8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495" y="2685298"/>
            <a:ext cx="4351212" cy="148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908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7757A9-2DEE-4736-9250-F3A7B18234C2}"/>
              </a:ext>
            </a:extLst>
          </p:cNvPr>
          <p:cNvSpPr txBox="1"/>
          <p:nvPr/>
        </p:nvSpPr>
        <p:spPr>
          <a:xfrm>
            <a:off x="1197142" y="926432"/>
            <a:ext cx="951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Gotham SSm A"/>
              </a:rPr>
              <a:t>AWS Integration</a:t>
            </a:r>
            <a:r>
              <a:rPr lang="en-US" dirty="0">
                <a:solidFill>
                  <a:schemeClr val="bg1"/>
                </a:solidFill>
                <a:latin typeface="Gotham SSm A"/>
              </a:rPr>
              <a:t>: </a:t>
            </a:r>
            <a:r>
              <a:rPr lang="en-US" b="0" i="0" dirty="0">
                <a:solidFill>
                  <a:schemeClr val="bg1"/>
                </a:solidFill>
                <a:effectLst/>
                <a:latin typeface="Gotham SSm A"/>
              </a:rPr>
              <a:t>Redshift works well with the rest of the tools from AWS. </a:t>
            </a:r>
          </a:p>
          <a:p>
            <a:r>
              <a:rPr lang="en-US" b="0" i="0" dirty="0">
                <a:solidFill>
                  <a:schemeClr val="bg1"/>
                </a:solidFill>
                <a:effectLst/>
                <a:latin typeface="Gotham SSm A"/>
              </a:rPr>
              <a:t>You can set up the integrations between all the services according to your needs and optimal setup.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1D2851-EF3A-4B34-BF16-C3356AB63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162" y="1696452"/>
            <a:ext cx="6903492" cy="407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15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2CAD6D-B76B-443E-A444-F9A11963A80E}"/>
              </a:ext>
            </a:extLst>
          </p:cNvPr>
          <p:cNvSpPr txBox="1"/>
          <p:nvPr/>
        </p:nvSpPr>
        <p:spPr>
          <a:xfrm>
            <a:off x="1053530" y="776036"/>
            <a:ext cx="6391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FFFFFF"/>
                </a:solidFill>
                <a:effectLst/>
                <a:latin typeface="PT Sans" panose="020B0604020202020204" pitchFamily="34" charset="0"/>
              </a:rPr>
              <a:t>Columnar database: a smart choice for data warehouses</a:t>
            </a:r>
          </a:p>
          <a:p>
            <a:endParaRPr lang="ro-R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14CE9C-F90B-4F8A-B881-B9DB912D5D0A}"/>
              </a:ext>
            </a:extLst>
          </p:cNvPr>
          <p:cNvSpPr txBox="1"/>
          <p:nvPr/>
        </p:nvSpPr>
        <p:spPr>
          <a:xfrm>
            <a:off x="1197142" y="1618247"/>
            <a:ext cx="1034639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 columnar database stores data by columns rather than by rows, which makes it suitable for analytical query processing, and thus for data warehouses.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Columnar databases have been called the future of business intelligence (BI). </a:t>
            </a:r>
          </a:p>
          <a:p>
            <a:r>
              <a:rPr lang="en-US" sz="1400" dirty="0">
                <a:solidFill>
                  <a:schemeClr val="bg1"/>
                </a:solidFill>
              </a:rPr>
              <a:t>They're often used in data warehouses, the structured data repositories that businesses use to support corporate decision-making. </a:t>
            </a:r>
          </a:p>
          <a:p>
            <a:r>
              <a:rPr lang="en-US" sz="1400" dirty="0">
                <a:solidFill>
                  <a:schemeClr val="bg1"/>
                </a:solidFill>
              </a:rPr>
              <a:t>Businesses extract data from multiple sources, including cloud-based applications and in-house repositories, and pipe it in batches to these data warehouses, </a:t>
            </a:r>
          </a:p>
          <a:p>
            <a:r>
              <a:rPr lang="en-US" sz="1400" dirty="0">
                <a:solidFill>
                  <a:schemeClr val="bg1"/>
                </a:solidFill>
              </a:rPr>
              <a:t>where it serves as the basis for BI tools. Data warehouses benefit from the higher performance they can gain from a database that stores data by column rather than by row.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Why are columnar databases faster for data warehouses? Storage systems have to pull data from physical disk drives, </a:t>
            </a:r>
          </a:p>
          <a:p>
            <a:r>
              <a:rPr lang="en-US" sz="1400" dirty="0">
                <a:solidFill>
                  <a:schemeClr val="bg1"/>
                </a:solidFill>
              </a:rPr>
              <a:t>which store information magnetically on spinning platters using read/write heads that move around to find the data that users request. </a:t>
            </a:r>
          </a:p>
          <a:p>
            <a:r>
              <a:rPr lang="en-US" sz="1400" dirty="0">
                <a:solidFill>
                  <a:schemeClr val="bg1"/>
                </a:solidFill>
              </a:rPr>
              <a:t>The less the heads have to move, the faster the drive performs. </a:t>
            </a:r>
          </a:p>
          <a:p>
            <a:r>
              <a:rPr lang="en-US" sz="1400" dirty="0">
                <a:solidFill>
                  <a:schemeClr val="bg1"/>
                </a:solidFill>
              </a:rPr>
              <a:t>If data is kept closer together, minimizing seek time, systems can deliver that data faster.</a:t>
            </a:r>
            <a:endParaRPr lang="ro-RO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098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3AD760-8CF9-4376-8252-B80F8852E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923925"/>
            <a:ext cx="788670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36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902B28-7C73-4C41-93D1-0A68F6AE750C}"/>
              </a:ext>
            </a:extLst>
          </p:cNvPr>
          <p:cNvSpPr txBox="1"/>
          <p:nvPr/>
        </p:nvSpPr>
        <p:spPr>
          <a:xfrm>
            <a:off x="804387" y="788108"/>
            <a:ext cx="1011546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0" i="0" dirty="0">
                <a:solidFill>
                  <a:schemeClr val="bg1"/>
                </a:solidFill>
                <a:effectLst/>
                <a:latin typeface="Amazon Ember"/>
              </a:rPr>
              <a:t>Columnar storage</a:t>
            </a:r>
          </a:p>
          <a:p>
            <a:pPr algn="l"/>
            <a:endParaRPr lang="en-US" b="0" i="0" dirty="0">
              <a:solidFill>
                <a:schemeClr val="bg1"/>
              </a:solidFill>
              <a:effectLst/>
              <a:latin typeface="Amazon Ember"/>
            </a:endParaRP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Amazon Ember"/>
              </a:rPr>
              <a:t>Columnar storage for database tables is an important factor in optimizing analytic query performance 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Amazon Ember"/>
              </a:rPr>
              <a:t>because it drastically reduces the overall disk I/O requirements and reduces the amount of data you need 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Amazon Ember"/>
              </a:rPr>
              <a:t>to load from disk.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Amazon Ember"/>
              </a:rPr>
              <a:t>The following series of illustrations describe how columnar data storage implements efficiencies and how 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Amazon Ember"/>
              </a:rPr>
              <a:t>that translates into efficiencies when retrieving data into memory.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Amazon Ember"/>
              </a:rPr>
              <a:t>This first illustration shows how records from database tables are typically stored into disk blocks by row.</a:t>
            </a:r>
          </a:p>
          <a:p>
            <a:endParaRPr lang="ro-R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2EEC17-1E09-4ED2-B416-0CFCDE766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279" y="3465764"/>
            <a:ext cx="8067675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25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F85B66-EDB9-4BD6-912C-660D03A53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805" y="3823204"/>
            <a:ext cx="8086725" cy="24955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22D1A6-5F14-460C-8E82-866DD0EBBCF3}"/>
              </a:ext>
            </a:extLst>
          </p:cNvPr>
          <p:cNvSpPr txBox="1"/>
          <p:nvPr/>
        </p:nvSpPr>
        <p:spPr>
          <a:xfrm>
            <a:off x="541124" y="841086"/>
            <a:ext cx="1149436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Amazon Ember"/>
              </a:rPr>
              <a:t>Using columnar storage, each data block stores values of a single column for multiple rows.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Amazon Ember"/>
              </a:rPr>
              <a:t> As records enter the system, Amazon Redshift transparently converts the data to columnar storage 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Amazon Ember"/>
              </a:rPr>
              <a:t>for each of the columns.</a:t>
            </a:r>
          </a:p>
          <a:p>
            <a:pPr algn="l"/>
            <a:endParaRPr lang="en-US" b="0" i="0" dirty="0">
              <a:solidFill>
                <a:schemeClr val="bg1"/>
              </a:solidFill>
              <a:effectLst/>
              <a:latin typeface="Amazon Ember"/>
            </a:endParaRP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Amazon Ember"/>
              </a:rPr>
              <a:t>In this simplified example, using columnar storage, each data block holds column field values for as many 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Amazon Ember"/>
              </a:rPr>
              <a:t>as three times as many records as row-based storage. 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Amazon Ember"/>
              </a:rPr>
              <a:t>This means that reading the same number of column field values for the same number of records requires 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Amazon Ember"/>
              </a:rPr>
              <a:t>a third of the I/O operations compared to row-wise storage. 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Amazon Ember"/>
              </a:rPr>
              <a:t>In practice, using tables with very large numbers of columns and very large row counts, storage efficiency is even greater.</a:t>
            </a:r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11520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3B4ECE-788C-49E9-B960-F7FF14275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626" y="517358"/>
            <a:ext cx="3997686" cy="49876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6BE69A-E197-4BDC-B974-B6DCEFC06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17358"/>
            <a:ext cx="5069650" cy="245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06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D38E0B-841E-470C-8DF8-D9190F49D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24075"/>
            <a:ext cx="1127760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08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04F23D-C1B9-4658-B5D4-C8084A4FC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624012"/>
            <a:ext cx="670560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02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B19221-50BB-4942-9CA0-0D2D96E50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833" y="757382"/>
            <a:ext cx="759142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65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C0876B-6457-4FA7-BFC8-2C055E23DC46}"/>
              </a:ext>
            </a:extLst>
          </p:cNvPr>
          <p:cNvSpPr txBox="1"/>
          <p:nvPr/>
        </p:nvSpPr>
        <p:spPr>
          <a:xfrm>
            <a:off x="1040731" y="800100"/>
            <a:ext cx="2761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0" i="0" dirty="0">
                <a:solidFill>
                  <a:schemeClr val="bg1"/>
                </a:solidFill>
                <a:effectLst/>
                <a:latin typeface="Amazon Ember"/>
              </a:rPr>
              <a:t>Amazon Redshift snapshots</a:t>
            </a:r>
          </a:p>
          <a:p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838A34-A642-47E7-9107-F5A8500A37A9}"/>
              </a:ext>
            </a:extLst>
          </p:cNvPr>
          <p:cNvSpPr txBox="1"/>
          <p:nvPr/>
        </p:nvSpPr>
        <p:spPr>
          <a:xfrm>
            <a:off x="904266" y="1818864"/>
            <a:ext cx="10635540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0" i="0" dirty="0">
                <a:solidFill>
                  <a:schemeClr val="bg1"/>
                </a:solidFill>
                <a:effectLst/>
                <a:latin typeface="Amazon Ember"/>
              </a:rPr>
              <a:t>Snapshots are point-in-time backups of a cluster. There are two types of snapshots: </a:t>
            </a:r>
            <a:r>
              <a:rPr lang="en-US" sz="1400" b="0" i="1" dirty="0">
                <a:solidFill>
                  <a:schemeClr val="bg1"/>
                </a:solidFill>
                <a:effectLst/>
                <a:latin typeface="Amazon Ember"/>
              </a:rPr>
              <a:t>automated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Amazon Ember"/>
              </a:rPr>
              <a:t> and </a:t>
            </a:r>
            <a:r>
              <a:rPr lang="en-US" sz="1400" b="0" i="1" dirty="0">
                <a:solidFill>
                  <a:schemeClr val="bg1"/>
                </a:solidFill>
                <a:effectLst/>
                <a:latin typeface="Amazon Ember"/>
              </a:rPr>
              <a:t>manual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Amazon Ember"/>
              </a:rPr>
              <a:t>. </a:t>
            </a:r>
          </a:p>
          <a:p>
            <a:pPr algn="l"/>
            <a:r>
              <a:rPr lang="en-US" sz="1400" b="0" i="0" dirty="0">
                <a:solidFill>
                  <a:schemeClr val="bg1"/>
                </a:solidFill>
                <a:effectLst/>
                <a:latin typeface="Amazon Ember"/>
              </a:rPr>
              <a:t>Amazon Redshift stores these snapshots internally in Amazon S3 by using an encrypted Secure Sockets Layer (SSL) connection.</a:t>
            </a:r>
          </a:p>
          <a:p>
            <a:pPr algn="l"/>
            <a:endParaRPr lang="en-US" sz="1400" b="0" i="0" dirty="0">
              <a:solidFill>
                <a:schemeClr val="bg1"/>
              </a:solidFill>
              <a:effectLst/>
              <a:latin typeface="Amazon Ember"/>
            </a:endParaRPr>
          </a:p>
          <a:p>
            <a:pPr algn="l"/>
            <a:r>
              <a:rPr lang="en-US" sz="1400" b="0" i="0" dirty="0">
                <a:solidFill>
                  <a:schemeClr val="bg1"/>
                </a:solidFill>
                <a:effectLst/>
                <a:latin typeface="Amazon Ember"/>
              </a:rPr>
              <a:t>Amazon Redshift automatically takes incremental snapshots that track changes to the cluster since the previous automated snapshot. </a:t>
            </a:r>
          </a:p>
          <a:p>
            <a:pPr algn="l"/>
            <a:r>
              <a:rPr lang="en-US" sz="1400" b="0" i="0" dirty="0">
                <a:solidFill>
                  <a:schemeClr val="bg1"/>
                </a:solidFill>
                <a:effectLst/>
                <a:latin typeface="Amazon Ember"/>
              </a:rPr>
              <a:t>Automated snapshots retain all of the data required to restore a cluster from a snapshot. </a:t>
            </a:r>
          </a:p>
          <a:p>
            <a:pPr algn="l"/>
            <a:endParaRPr lang="en-US" sz="1400" b="0" i="0" dirty="0">
              <a:solidFill>
                <a:schemeClr val="bg1"/>
              </a:solidFill>
              <a:effectLst/>
              <a:latin typeface="Amazon Ember"/>
            </a:endParaRPr>
          </a:p>
          <a:p>
            <a:pPr algn="l"/>
            <a:r>
              <a:rPr lang="en-US" sz="1400" b="0" i="0" dirty="0">
                <a:solidFill>
                  <a:schemeClr val="bg1"/>
                </a:solidFill>
                <a:effectLst/>
                <a:latin typeface="Amazon Ember"/>
              </a:rPr>
              <a:t>You can create a snapshot schedule to control when automated snapshots are taken, or you can take a manual snapshot any time.</a:t>
            </a:r>
          </a:p>
          <a:p>
            <a:pPr algn="l"/>
            <a:r>
              <a:rPr lang="en-US" sz="1400" b="0" i="0" dirty="0">
                <a:solidFill>
                  <a:schemeClr val="bg1"/>
                </a:solidFill>
                <a:effectLst/>
                <a:latin typeface="Amazon Ember"/>
              </a:rPr>
              <a:t>When you restore from a snapshot, Amazon Redshift creates a new cluster and makes the new cluster available before all of the data is loaded, 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Amazon Ember"/>
              </a:rPr>
              <a:t>so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Amazon Ember"/>
              </a:rPr>
              <a:t> you can begin querying the new cluster immediately. The cluster streams data on demand from the snapshot in response to active queries, </a:t>
            </a:r>
          </a:p>
          <a:p>
            <a:pPr algn="l"/>
            <a:r>
              <a:rPr lang="en-US" sz="1400" b="0" i="0" dirty="0">
                <a:solidFill>
                  <a:schemeClr val="bg1"/>
                </a:solidFill>
                <a:effectLst/>
                <a:latin typeface="Amazon Ember"/>
              </a:rPr>
              <a:t>then loads the remaining data in the background.</a:t>
            </a:r>
          </a:p>
          <a:p>
            <a:endParaRPr lang="ro-RO" sz="1400" dirty="0"/>
          </a:p>
        </p:txBody>
      </p:sp>
    </p:spTree>
    <p:extLst>
      <p:ext uri="{BB962C8B-B14F-4D97-AF65-F5344CB8AC3E}">
        <p14:creationId xmlns:p14="http://schemas.microsoft.com/office/powerpoint/2010/main" val="2877369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9D49C1-2C62-49E1-9A9D-10132A461805}"/>
              </a:ext>
            </a:extLst>
          </p:cNvPr>
          <p:cNvSpPr txBox="1"/>
          <p:nvPr/>
        </p:nvSpPr>
        <p:spPr>
          <a:xfrm>
            <a:off x="998621" y="770021"/>
            <a:ext cx="3516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Amazon Ember"/>
              </a:rPr>
              <a:t>Data protection in Amazon Redshift</a:t>
            </a:r>
          </a:p>
          <a:p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18AB08-46DA-41A6-A649-A618D885AE44}"/>
              </a:ext>
            </a:extLst>
          </p:cNvPr>
          <p:cNvSpPr txBox="1"/>
          <p:nvPr/>
        </p:nvSpPr>
        <p:spPr>
          <a:xfrm>
            <a:off x="1136984" y="1528011"/>
            <a:ext cx="872649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0" dirty="0">
                <a:solidFill>
                  <a:schemeClr val="bg1"/>
                </a:solidFill>
                <a:effectLst/>
                <a:latin typeface="Amazon Ember"/>
              </a:rPr>
              <a:t>The AWS 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Amazon Ember"/>
              </a:rPr>
              <a:t>shared responsibility model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Amazon Ember"/>
              </a:rPr>
              <a:t> applies to data protection in Amazon Redshift. </a:t>
            </a:r>
          </a:p>
          <a:p>
            <a:r>
              <a:rPr lang="en-US" sz="1400" b="0" i="0" dirty="0">
                <a:solidFill>
                  <a:schemeClr val="bg1"/>
                </a:solidFill>
                <a:effectLst/>
                <a:latin typeface="Amazon Ember"/>
              </a:rPr>
              <a:t>As described in this model, AWS is responsible for protecting the global infrastructure that runs all of the AWS Cloud. </a:t>
            </a:r>
          </a:p>
          <a:p>
            <a:r>
              <a:rPr lang="en-US" sz="1400" b="0" i="0" dirty="0">
                <a:solidFill>
                  <a:schemeClr val="bg1"/>
                </a:solidFill>
                <a:effectLst/>
                <a:latin typeface="Amazon Ember"/>
              </a:rPr>
              <a:t>You are responsible for maintaining control over your content that is hosted on this infrastructure.</a:t>
            </a:r>
            <a:endParaRPr lang="ro-RO" sz="1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9B3063-B2C3-4961-B392-0525373AB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940" y="2538412"/>
            <a:ext cx="6646445" cy="362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54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AFC559-3868-42A1-99EC-47AF6577C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305" y="1202657"/>
            <a:ext cx="8878030" cy="436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71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09B664-3323-425C-8B66-3B1DAB4DFC4F}"/>
              </a:ext>
            </a:extLst>
          </p:cNvPr>
          <p:cNvSpPr txBox="1"/>
          <p:nvPr/>
        </p:nvSpPr>
        <p:spPr>
          <a:xfrm>
            <a:off x="518747" y="316522"/>
            <a:ext cx="4327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Advanced Redshift use-case</a:t>
            </a:r>
            <a:endParaRPr lang="ro-RO" sz="28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E818E7-5336-44C4-BD33-6AE4BD50A862}"/>
              </a:ext>
            </a:extLst>
          </p:cNvPr>
          <p:cNvSpPr txBox="1"/>
          <p:nvPr/>
        </p:nvSpPr>
        <p:spPr>
          <a:xfrm>
            <a:off x="518747" y="1085927"/>
            <a:ext cx="9344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Using Redshift, you </a:t>
            </a:r>
            <a:r>
              <a:rPr lang="en-US">
                <a:solidFill>
                  <a:schemeClr val="bg1"/>
                </a:solidFill>
              </a:rPr>
              <a:t>may create</a:t>
            </a:r>
            <a:r>
              <a:rPr lang="en-US" dirty="0">
                <a:solidFill>
                  <a:schemeClr val="bg1"/>
                </a:solidFill>
              </a:rPr>
              <a:t>, train and deploy machine learning models using SQL commands –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by taking advantage of </a:t>
            </a:r>
            <a:r>
              <a:rPr lang="en-US" dirty="0" err="1">
                <a:solidFill>
                  <a:schemeClr val="bg1"/>
                </a:solidFill>
              </a:rPr>
              <a:t>Sagemaker</a:t>
            </a:r>
            <a:r>
              <a:rPr lang="en-US" dirty="0">
                <a:solidFill>
                  <a:schemeClr val="bg1"/>
                </a:solidFill>
              </a:rPr>
              <a:t>, a fully managed machine learning service from AWS.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180F8A-70AB-4F39-A44C-1554B53AC434}"/>
              </a:ext>
            </a:extLst>
          </p:cNvPr>
          <p:cNvSpPr txBox="1"/>
          <p:nvPr/>
        </p:nvSpPr>
        <p:spPr>
          <a:xfrm>
            <a:off x="599142" y="2259796"/>
            <a:ext cx="1099371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Split the dataset into training &amp; test data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Use the CREATE MODEL command and specify the training data set (as a table or a SELECT statement)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Redshift ML then compiles and imports the trained model inside the Redshift data warehouse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An inference function is prepared that can be used in SQL queries immediately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All the steps needed to train and deploy a model are automatically handled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AmazonEmber"/>
              </a:rPr>
              <a:t>Y</a:t>
            </a:r>
            <a:r>
              <a:rPr lang="en-GB" b="0" i="0" dirty="0">
                <a:solidFill>
                  <a:schemeClr val="bg1"/>
                </a:solidFill>
                <a:effectLst/>
                <a:latin typeface="AmazonEmber"/>
              </a:rPr>
              <a:t>ou can embed predictions like fraud detection, risk scoring, and churn prediction directly in queries and reports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bg1"/>
                </a:solidFill>
                <a:latin typeface="AmazonEmber"/>
              </a:rPr>
              <a:t>You may also use models that have been trained externally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966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09B664-3323-425C-8B66-3B1DAB4DFC4F}"/>
              </a:ext>
            </a:extLst>
          </p:cNvPr>
          <p:cNvSpPr txBox="1"/>
          <p:nvPr/>
        </p:nvSpPr>
        <p:spPr>
          <a:xfrm>
            <a:off x="518747" y="316522"/>
            <a:ext cx="4327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Advanced Redshift use-case</a:t>
            </a:r>
            <a:endParaRPr lang="ro-RO" sz="28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7B0FEA-4906-4582-BCC8-7443D2B09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623" y="1122181"/>
            <a:ext cx="10670183" cy="461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64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4CF7DB-0DA0-4547-A923-FA56C0D60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71" y="1106920"/>
            <a:ext cx="8881630" cy="449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795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29804D-0D12-4D82-8A0C-6116F8F3D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955" y="1014412"/>
            <a:ext cx="6684886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758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A4DBA9-58BC-4F62-A420-28C91B0C6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2" y="1076325"/>
            <a:ext cx="802957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687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18AE79-8314-422A-A839-35BBFAAAF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47" y="448137"/>
            <a:ext cx="10378505" cy="557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369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4A3502-DBC3-46C6-9198-3AA120141F00}"/>
              </a:ext>
            </a:extLst>
          </p:cNvPr>
          <p:cNvSpPr txBox="1"/>
          <p:nvPr/>
        </p:nvSpPr>
        <p:spPr>
          <a:xfrm>
            <a:off x="486391" y="1663709"/>
            <a:ext cx="1077064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Gotham SSm A"/>
              </a:rPr>
              <a:t>AWS Redshift is a popular data warehousing solution that can handle data on an exabytes scale. </a:t>
            </a:r>
          </a:p>
          <a:p>
            <a:pPr algn="l"/>
            <a:endParaRPr lang="en-US" b="0" i="0" dirty="0">
              <a:solidFill>
                <a:schemeClr val="bg1"/>
              </a:solidFill>
              <a:effectLst/>
              <a:latin typeface="Gotham SSm A"/>
            </a:endParaRP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Gotham SSm A"/>
              </a:rPr>
              <a:t>You may be considering the service for a number of use cases such as processing real-time analytics, 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Gotham SSm A"/>
              </a:rPr>
              <a:t>combining multiple data sources, log analysis, or more.</a:t>
            </a:r>
          </a:p>
          <a:p>
            <a:pPr algn="l"/>
            <a:endParaRPr lang="en-US" b="0" i="0" dirty="0">
              <a:solidFill>
                <a:schemeClr val="bg1"/>
              </a:solidFill>
              <a:effectLst/>
              <a:latin typeface="Gotham SSm A"/>
            </a:endParaRP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Gotham SSm A"/>
              </a:rPr>
              <a:t>Made possible by its Massively Parallel Processing (MPP) technology, Redshift is able to execute operations 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Gotham SSm A"/>
              </a:rPr>
              <a:t>on a humongous volume of data at lightning speed  — while typically costing only a fraction of what competitors 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Gotham SSm A"/>
              </a:rPr>
              <a:t>like Oracle and Teradata charge for comparable products.</a:t>
            </a:r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56053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6321CC-B65C-414A-BBD5-4FB05AB8E3B9}"/>
              </a:ext>
            </a:extLst>
          </p:cNvPr>
          <p:cNvSpPr txBox="1"/>
          <p:nvPr/>
        </p:nvSpPr>
        <p:spPr>
          <a:xfrm>
            <a:off x="842211" y="842210"/>
            <a:ext cx="48673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Gotham SSm A"/>
              </a:rPr>
              <a:t>When Would You Want To Use Amazon Redshift?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bg1"/>
                </a:solidFill>
              </a:rPr>
              <a:t>Real-time analytics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bg1"/>
                </a:solidFill>
              </a:rPr>
              <a:t>Combining multiple data sources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bg1"/>
                </a:solidFill>
              </a:rPr>
              <a:t>Business Intelligence</a:t>
            </a:r>
            <a:endParaRPr lang="ro-RO" sz="1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DAA88E-DD74-4D4D-A230-4956AD6A7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1718761"/>
            <a:ext cx="4132847" cy="331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107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2F934F-409D-4B41-A365-039C2B10661D}"/>
              </a:ext>
            </a:extLst>
          </p:cNvPr>
          <p:cNvSpPr txBox="1"/>
          <p:nvPr/>
        </p:nvSpPr>
        <p:spPr>
          <a:xfrm>
            <a:off x="884321" y="860258"/>
            <a:ext cx="10659649" cy="3877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Gotham SSm A"/>
              </a:rPr>
              <a:t>The Benefits of Using AWS Redshift</a:t>
            </a:r>
          </a:p>
          <a:p>
            <a:endParaRPr lang="en-US" b="1" dirty="0">
              <a:solidFill>
                <a:schemeClr val="bg1"/>
              </a:solidFill>
              <a:latin typeface="Gotham SSm A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sz="1400" b="1" i="0" dirty="0">
                <a:solidFill>
                  <a:schemeClr val="bg1"/>
                </a:solidFill>
                <a:effectLst/>
                <a:latin typeface="Gotham SSm A"/>
              </a:rPr>
              <a:t>Speed</a:t>
            </a:r>
            <a:r>
              <a:rPr lang="en-US" sz="1400" dirty="0">
                <a:solidFill>
                  <a:schemeClr val="bg1"/>
                </a:solidFill>
                <a:latin typeface="Gotham SSm A"/>
              </a:rPr>
              <a:t>: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Gotham SSm A"/>
              </a:rPr>
              <a:t> With the use of MPP technology, the speed of delivering output on large data sets is unparalleled. </a:t>
            </a:r>
          </a:p>
          <a:p>
            <a:pPr algn="l"/>
            <a:endParaRPr lang="en-US" sz="1400" b="0" i="0" dirty="0">
              <a:solidFill>
                <a:schemeClr val="bg1"/>
              </a:solidFill>
              <a:effectLst/>
              <a:latin typeface="Gotham SSm A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sz="1400" b="1" i="0" dirty="0">
                <a:solidFill>
                  <a:schemeClr val="bg1"/>
                </a:solidFill>
                <a:effectLst/>
                <a:latin typeface="Gotham SSm A"/>
              </a:rPr>
              <a:t>Data Encryption</a:t>
            </a:r>
            <a:r>
              <a:rPr lang="en-US" sz="1400" dirty="0">
                <a:solidFill>
                  <a:schemeClr val="bg1"/>
                </a:solidFill>
                <a:latin typeface="Gotham SSm A"/>
              </a:rPr>
              <a:t>: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Gotham SSm A"/>
              </a:rPr>
              <a:t> </a:t>
            </a:r>
          </a:p>
          <a:p>
            <a:pPr algn="l"/>
            <a:r>
              <a:rPr lang="en-US" sz="1400" b="0" i="0" dirty="0">
                <a:solidFill>
                  <a:schemeClr val="bg1"/>
                </a:solidFill>
                <a:effectLst/>
                <a:latin typeface="Gotham SSm A"/>
              </a:rPr>
              <a:t>Amazon provides the facility for data encryption for any part of Redshift operation. </a:t>
            </a:r>
          </a:p>
          <a:p>
            <a:pPr algn="l"/>
            <a:r>
              <a:rPr lang="en-US" sz="1400" b="0" i="0" dirty="0">
                <a:solidFill>
                  <a:schemeClr val="bg1"/>
                </a:solidFill>
                <a:effectLst/>
                <a:latin typeface="Gotham SSm A"/>
              </a:rPr>
              <a:t>You as the user can decide which operations need encryption and those that do not need encryption. </a:t>
            </a:r>
          </a:p>
          <a:p>
            <a:pPr algn="l"/>
            <a:r>
              <a:rPr lang="en-US" sz="1400" b="0" i="0" dirty="0">
                <a:solidFill>
                  <a:schemeClr val="bg1"/>
                </a:solidFill>
                <a:effectLst/>
                <a:latin typeface="Gotham SSm A"/>
              </a:rPr>
              <a:t>Data encryption provides an added layer of security.</a:t>
            </a:r>
            <a:endParaRPr lang="en-US" sz="1400" dirty="0">
              <a:solidFill>
                <a:schemeClr val="bg1"/>
              </a:solidFill>
              <a:latin typeface="Gotham SSm A"/>
            </a:endParaRPr>
          </a:p>
          <a:p>
            <a:pPr algn="l"/>
            <a:endParaRPr lang="en-US" sz="1400" b="0" i="0" dirty="0">
              <a:solidFill>
                <a:schemeClr val="bg1"/>
              </a:solidFill>
              <a:effectLst/>
              <a:latin typeface="Gotham SSm A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sz="1400" b="1" i="0" dirty="0">
                <a:solidFill>
                  <a:schemeClr val="bg1"/>
                </a:solidFill>
                <a:effectLst/>
                <a:latin typeface="Gotham SSm A"/>
              </a:rPr>
              <a:t>Use familiar tools</a:t>
            </a:r>
            <a:r>
              <a:rPr lang="en-US" sz="1400" dirty="0">
                <a:solidFill>
                  <a:schemeClr val="bg1"/>
                </a:solidFill>
                <a:latin typeface="Gotham SSm A"/>
              </a:rPr>
              <a:t>: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Gotham SSm A"/>
              </a:rPr>
              <a:t> Redshift is based on PostgreSQL. </a:t>
            </a:r>
          </a:p>
          <a:p>
            <a:pPr algn="l"/>
            <a:r>
              <a:rPr lang="en-US" sz="1400" b="0" i="0" dirty="0">
                <a:solidFill>
                  <a:schemeClr val="bg1"/>
                </a:solidFill>
                <a:effectLst/>
                <a:latin typeface="Gotham SSm A"/>
              </a:rPr>
              <a:t>All the SQL queries work with it. Additionally, you are free to choose any SQL, ETL (Extract, Transform, Load), and Business Intelligence (BI) tools </a:t>
            </a:r>
          </a:p>
          <a:p>
            <a:pPr algn="l"/>
            <a:r>
              <a:rPr lang="en-US" sz="1400" b="0" i="0" dirty="0">
                <a:solidFill>
                  <a:schemeClr val="bg1"/>
                </a:solidFill>
                <a:effectLst/>
                <a:latin typeface="Gotham SSm A"/>
              </a:rPr>
              <a:t>you are familiar with. There is no requirement to use the tools provided by Amazon.</a:t>
            </a:r>
          </a:p>
          <a:p>
            <a:pPr algn="l"/>
            <a:endParaRPr lang="en-US" sz="1400" b="0" i="0" dirty="0">
              <a:solidFill>
                <a:schemeClr val="bg1"/>
              </a:solidFill>
              <a:effectLst/>
              <a:latin typeface="Gotham SSm A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sz="1400" b="1" i="0" dirty="0">
                <a:solidFill>
                  <a:schemeClr val="bg1"/>
                </a:solidFill>
                <a:effectLst/>
                <a:latin typeface="Gotham SSm A"/>
              </a:rPr>
              <a:t>Query Volume</a:t>
            </a:r>
            <a:r>
              <a:rPr lang="en-US" sz="1400" dirty="0">
                <a:solidFill>
                  <a:schemeClr val="bg1"/>
                </a:solidFill>
                <a:latin typeface="Gotham SSm A"/>
              </a:rPr>
              <a:t>:</a:t>
            </a:r>
          </a:p>
          <a:p>
            <a:pPr algn="l"/>
            <a:r>
              <a:rPr lang="en-US" sz="1400" b="0" i="0" dirty="0">
                <a:solidFill>
                  <a:schemeClr val="bg1"/>
                </a:solidFill>
                <a:effectLst/>
                <a:latin typeface="Gotham SSm A"/>
              </a:rPr>
              <a:t>The MPP technology shines in this aspect. You can send thousands of queries to the dataset at any given time. </a:t>
            </a:r>
          </a:p>
          <a:p>
            <a:pPr algn="l"/>
            <a:r>
              <a:rPr lang="en-US" sz="1400" b="0" i="0" dirty="0">
                <a:solidFill>
                  <a:schemeClr val="bg1"/>
                </a:solidFill>
                <a:effectLst/>
                <a:latin typeface="Gotham SSm A"/>
              </a:rPr>
              <a:t>Still, Redshift will not slow down in any shape or form. It will dynamically allocate processing and memory resources to handle higher demand.</a:t>
            </a:r>
          </a:p>
          <a:p>
            <a:endParaRPr lang="en-US" sz="1400" b="1" i="0" dirty="0">
              <a:solidFill>
                <a:schemeClr val="bg1"/>
              </a:solidFill>
              <a:effectLst/>
              <a:latin typeface="Gotham SSm A"/>
            </a:endParaRPr>
          </a:p>
        </p:txBody>
      </p:sp>
    </p:spTree>
    <p:extLst>
      <p:ext uri="{BB962C8B-B14F-4D97-AF65-F5344CB8AC3E}">
        <p14:creationId xmlns:p14="http://schemas.microsoft.com/office/powerpoint/2010/main" val="346722280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A62164624659A42B972D388035A3526" ma:contentTypeVersion="11" ma:contentTypeDescription="Create a new document." ma:contentTypeScope="" ma:versionID="59db4352a9a8284561fdadda9bdc4dc8">
  <xsd:schema xmlns:xsd="http://www.w3.org/2001/XMLSchema" xmlns:xs="http://www.w3.org/2001/XMLSchema" xmlns:p="http://schemas.microsoft.com/office/2006/metadata/properties" xmlns:ns2="a36ab0c5-fb91-4139-b316-448044950157" xmlns:ns3="ea83457f-3d5b-474b-b913-0b762ee65729" targetNamespace="http://schemas.microsoft.com/office/2006/metadata/properties" ma:root="true" ma:fieldsID="4f1a625cb5cdde1f6deaf59f2939b1f4" ns2:_="" ns3:_="">
    <xsd:import namespace="a36ab0c5-fb91-4139-b316-448044950157"/>
    <xsd:import namespace="ea83457f-3d5b-474b-b913-0b762ee657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6ab0c5-fb91-4139-b316-4480449501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83457f-3d5b-474b-b913-0b762ee65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ea83457f-3d5b-474b-b913-0b762ee65729">
      <UserInfo>
        <DisplayName>Colm O'Reilly</DisplayName>
        <AccountId>95</AccountId>
        <AccountType/>
      </UserInfo>
      <UserInfo>
        <DisplayName>Sara Sousa</DisplayName>
        <AccountId>445</AccountId>
        <AccountType/>
      </UserInfo>
      <UserInfo>
        <DisplayName>Gisela Oliveira</DisplayName>
        <AccountId>1011</AccountId>
        <AccountType/>
      </UserInfo>
      <UserInfo>
        <DisplayName>Soraya Dubler</DisplayName>
        <AccountId>133</AccountId>
        <AccountType/>
      </UserInfo>
      <UserInfo>
        <DisplayName>Shane Sweeney</DisplayName>
        <AccountId>55</AccountId>
        <AccountType/>
      </UserInfo>
      <UserInfo>
        <DisplayName>Hugh Coughlan</DisplayName>
        <AccountId>124</AccountId>
        <AccountType/>
      </UserInfo>
      <UserInfo>
        <DisplayName>Conor Lynch</DisplayName>
        <AccountId>127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B56F8B7A-1C7C-4643-8221-7EE7EA16636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D409B3E-9E3B-4D7A-B302-73CD4823E5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36ab0c5-fb91-4139-b316-448044950157"/>
    <ds:schemaRef ds:uri="ea83457f-3d5b-474b-b913-0b762ee657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27B7F90-9AD2-4DB4-BEB1-10716187A59C}">
  <ds:schemaRefs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infopath/2007/PartnerControls"/>
    <ds:schemaRef ds:uri="ea83457f-3d5b-474b-b913-0b762ee65729"/>
    <ds:schemaRef ds:uri="a36ab0c5-fb91-4139-b316-448044950157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14189</TotalTime>
  <Words>1100</Words>
  <Application>Microsoft Office PowerPoint</Application>
  <PresentationFormat>Widescreen</PresentationFormat>
  <Paragraphs>90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Amazon Ember</vt:lpstr>
      <vt:lpstr>AmazonEmber</vt:lpstr>
      <vt:lpstr>Arial</vt:lpstr>
      <vt:lpstr>Calibri</vt:lpstr>
      <vt:lpstr>Calibri Light</vt:lpstr>
      <vt:lpstr>Effra</vt:lpstr>
      <vt:lpstr>Gotham SSm A</vt:lpstr>
      <vt:lpstr>PT Sans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Odette Duma</cp:lastModifiedBy>
  <cp:revision>211</cp:revision>
  <cp:lastPrinted>2019-12-11T10:35:15Z</cp:lastPrinted>
  <dcterms:created xsi:type="dcterms:W3CDTF">2019-02-18T10:58:09Z</dcterms:created>
  <dcterms:modified xsi:type="dcterms:W3CDTF">2022-07-15T06:31:45Z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0x0101006A62164624659A42B972D388035A3526</vt:lpwstr>
  </property>
</Properties>
</file>